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49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52067-9F3A-407C-BC7C-2A831680314D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8BEC7-3646-49B2-9B82-8D03F8260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441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5baac78c6c_5_15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5baac78c6c_5_15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10995200" y="5661233"/>
            <a:ext cx="1196800" cy="11968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 flipH="1">
            <a:off x="10995200" y="5661167"/>
            <a:ext cx="1196800" cy="11968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20700" y="2425700"/>
            <a:ext cx="10962800" cy="124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20700" y="3718840"/>
            <a:ext cx="10962800" cy="5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7559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634000" y="1678033"/>
            <a:ext cx="10962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634000" y="4406167"/>
            <a:ext cx="10962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8208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9130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614600" y="2753800"/>
            <a:ext cx="10962800" cy="135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7582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2248000"/>
            <a:ext cx="12192000" cy="46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" name="Google Shape;20;p4"/>
          <p:cNvSpPr/>
          <p:nvPr/>
        </p:nvSpPr>
        <p:spPr>
          <a:xfrm>
            <a:off x="0" y="2248000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0269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2248000"/>
            <a:ext cx="12192000" cy="46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" name="Google Shape;26;p5"/>
          <p:cNvSpPr/>
          <p:nvPr/>
        </p:nvSpPr>
        <p:spPr>
          <a:xfrm>
            <a:off x="0" y="2248000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5333200" cy="3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6259000" y="2558767"/>
            <a:ext cx="5333200" cy="3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8115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Google Shape;33;p6"/>
          <p:cNvSpPr/>
          <p:nvPr/>
        </p:nvSpPr>
        <p:spPr>
          <a:xfrm>
            <a:off x="0" y="875133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5335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4368800" y="33"/>
            <a:ext cx="782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7"/>
          <p:cNvSpPr/>
          <p:nvPr/>
        </p:nvSpPr>
        <p:spPr>
          <a:xfrm rot="-5400000">
            <a:off x="1012200" y="3356600"/>
            <a:ext cx="6858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01437" y="477067"/>
            <a:ext cx="3744000" cy="127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01433" y="1954400"/>
            <a:ext cx="3744000" cy="42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600">
                <a:solidFill>
                  <a:schemeClr val="lt1"/>
                </a:solidFill>
              </a:defRPr>
            </a:lvl1pPr>
            <a:lvl2pPr marL="1219170" lvl="1" indent="-406390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600">
                <a:solidFill>
                  <a:schemeClr val="lt1"/>
                </a:solidFill>
              </a:defRPr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600">
                <a:solidFill>
                  <a:schemeClr val="lt1"/>
                </a:solidFill>
              </a:defRPr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600">
                <a:solidFill>
                  <a:schemeClr val="lt1"/>
                </a:solidFill>
              </a:defRPr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600">
                <a:solidFill>
                  <a:schemeClr val="lt1"/>
                </a:solidFill>
              </a:defRPr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600">
                <a:solidFill>
                  <a:schemeClr val="lt1"/>
                </a:solidFill>
              </a:defRPr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600">
                <a:solidFill>
                  <a:schemeClr val="lt1"/>
                </a:solidFill>
              </a:defRPr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600">
                <a:solidFill>
                  <a:schemeClr val="lt1"/>
                </a:solidFill>
              </a:defRPr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200"/>
              <a:buChar char="■"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1472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653667" y="651000"/>
            <a:ext cx="83028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8133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9"/>
          <p:cNvSpPr/>
          <p:nvPr/>
        </p:nvSpPr>
        <p:spPr>
          <a:xfrm rot="5400000">
            <a:off x="2595233" y="3357000"/>
            <a:ext cx="68572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354000" y="3705956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1219170" lvl="1" indent="-423323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828754" lvl="2" indent="-423323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2438339" lvl="3" indent="-423323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3047924" lvl="4" indent="-423323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3657509" lvl="5" indent="-423323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4267093" lvl="6" indent="-423323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4876678" lvl="7" indent="-423323" rtl="0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5486263" lvl="8" indent="-423323" rtl="0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7926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12192000" cy="6261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6163633"/>
            <a:ext cx="12192000" cy="98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76200" y="6262433"/>
            <a:ext cx="11176000" cy="59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5782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333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1602174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4967"/>
        </a:solid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3"/>
          <p:cNvSpPr txBox="1">
            <a:spLocks noGrp="1"/>
          </p:cNvSpPr>
          <p:nvPr>
            <p:ph type="subTitle" idx="4294967295"/>
          </p:nvPr>
        </p:nvSpPr>
        <p:spPr>
          <a:xfrm>
            <a:off x="455600" y="212519"/>
            <a:ext cx="7733200" cy="1283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>
              <a:lnSpc>
                <a:spcPct val="100000"/>
              </a:lnSpc>
              <a:spcAft>
                <a:spcPts val="2133"/>
              </a:spcAft>
              <a:buNone/>
            </a:pPr>
            <a:r>
              <a:rPr lang="en-US" sz="2800" b="1" dirty="0" err="1">
                <a:solidFill>
                  <a:schemeClr val="bg1"/>
                </a:solidFill>
              </a:rPr>
              <a:t>Sandaig</a:t>
            </a:r>
            <a:r>
              <a:rPr lang="en-US" sz="2800" b="1" dirty="0">
                <a:solidFill>
                  <a:schemeClr val="bg1"/>
                </a:solidFill>
              </a:rPr>
              <a:t> Engineering and Apache North Sea in numbers</a:t>
            </a:r>
            <a:endParaRPr sz="2800" b="1" dirty="0">
              <a:solidFill>
                <a:schemeClr val="bg1"/>
              </a:solidFill>
            </a:endParaRPr>
          </a:p>
        </p:txBody>
      </p:sp>
      <p:sp>
        <p:nvSpPr>
          <p:cNvPr id="243" name="Google Shape;243;p23"/>
          <p:cNvSpPr txBox="1"/>
          <p:nvPr/>
        </p:nvSpPr>
        <p:spPr>
          <a:xfrm>
            <a:off x="984867" y="1836167"/>
            <a:ext cx="3184000" cy="11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389457" defTabSz="1219170">
              <a:buClr>
                <a:srgbClr val="1D3D58"/>
              </a:buClr>
              <a:buSzPts val="1000"/>
              <a:buFont typeface="Open Sans"/>
              <a:buChar char="●"/>
            </a:pPr>
            <a:r>
              <a:rPr lang="en-US" sz="1600" kern="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Full gap analysis on QA/QC and Supply Chain processes performed </a:t>
            </a:r>
            <a:endParaRPr sz="1600" kern="0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45" name="Google Shape;24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208" y="1864467"/>
            <a:ext cx="704981" cy="642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6" name="Google Shape;246;p23"/>
          <p:cNvCxnSpPr>
            <a:cxnSpLocks/>
          </p:cNvCxnSpPr>
          <p:nvPr/>
        </p:nvCxnSpPr>
        <p:spPr>
          <a:xfrm>
            <a:off x="340677" y="1181302"/>
            <a:ext cx="5755322" cy="0"/>
          </a:xfrm>
          <a:prstGeom prst="straightConnector1">
            <a:avLst/>
          </a:prstGeom>
          <a:noFill/>
          <a:ln w="38100" cap="flat" cmpd="sng">
            <a:solidFill>
              <a:srgbClr val="F7B334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47" name="Google Shape;247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8417" y="3289574"/>
            <a:ext cx="642569" cy="60850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23"/>
          <p:cNvSpPr txBox="1"/>
          <p:nvPr/>
        </p:nvSpPr>
        <p:spPr>
          <a:xfrm>
            <a:off x="1000668" y="3173085"/>
            <a:ext cx="3184000" cy="16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389457" defTabSz="1219170">
              <a:buClr>
                <a:srgbClr val="1D3D58"/>
              </a:buClr>
              <a:buSzPts val="1000"/>
              <a:buFont typeface="Open Sans"/>
              <a:buChar char="●"/>
            </a:pPr>
            <a:r>
              <a:rPr lang="en-US" sz="1600" kern="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17 Key Supply Chain/ Quality Processes defined, written an rolled out</a:t>
            </a:r>
            <a:endParaRPr sz="1600" kern="0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9" name="Google Shape;249;p23"/>
          <p:cNvSpPr txBox="1"/>
          <p:nvPr/>
        </p:nvSpPr>
        <p:spPr>
          <a:xfrm>
            <a:off x="1000668" y="4979663"/>
            <a:ext cx="3184000" cy="11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389457" defTabSz="1219170">
              <a:buClr>
                <a:srgbClr val="1D3D58"/>
              </a:buClr>
              <a:buSzPts val="1000"/>
              <a:buFont typeface="Open Sans"/>
              <a:buChar char="●"/>
            </a:pPr>
            <a:r>
              <a:rPr lang="en-GB" kern="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67 Supplier/ </a:t>
            </a:r>
            <a:r>
              <a:rPr lang="en-GB" kern="0" dirty="0" err="1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govwrnance</a:t>
            </a:r>
            <a:r>
              <a:rPr lang="en-GB" kern="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audits completed</a:t>
            </a:r>
            <a:endParaRPr kern="0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0" name="Google Shape;250;p23"/>
          <p:cNvSpPr txBox="1"/>
          <p:nvPr/>
        </p:nvSpPr>
        <p:spPr>
          <a:xfrm>
            <a:off x="4986033" y="1836167"/>
            <a:ext cx="3184000" cy="11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389457" defTabSz="1219170">
              <a:lnSpc>
                <a:spcPct val="115000"/>
              </a:lnSpc>
              <a:buClr>
                <a:srgbClr val="000000"/>
              </a:buClr>
              <a:buSzPts val="1000"/>
              <a:buFont typeface="Open Sans"/>
              <a:buChar char="●"/>
            </a:pPr>
            <a:r>
              <a:rPr lang="en-GB" sz="1600" kern="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3554 supplier QC inspection visits performed</a:t>
            </a:r>
            <a:endParaRPr sz="1600" kern="0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1" name="Google Shape;251;p23"/>
          <p:cNvSpPr txBox="1"/>
          <p:nvPr/>
        </p:nvSpPr>
        <p:spPr>
          <a:xfrm>
            <a:off x="4986033" y="3256339"/>
            <a:ext cx="3184000" cy="6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389457" defTabSz="1219170">
              <a:buClr>
                <a:srgbClr val="000000"/>
              </a:buClr>
              <a:buSzPts val="1000"/>
              <a:buFont typeface="Open Sans"/>
              <a:buChar char="●"/>
            </a:pPr>
            <a:r>
              <a:rPr lang="en-GB" kern="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603 supplier NCR’s managed</a:t>
            </a:r>
            <a:endParaRPr kern="0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2" name="Google Shape;252;p23"/>
          <p:cNvSpPr txBox="1"/>
          <p:nvPr/>
        </p:nvSpPr>
        <p:spPr>
          <a:xfrm>
            <a:off x="5077137" y="4979663"/>
            <a:ext cx="3184000" cy="11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389457" defTabSz="1219170">
              <a:buClr>
                <a:srgbClr val="000000"/>
              </a:buClr>
              <a:buSzPts val="1000"/>
              <a:buFont typeface="Open Sans"/>
              <a:buChar char="●"/>
            </a:pPr>
            <a:r>
              <a:rPr lang="en-US" sz="1600" kern="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Inspection and certification requirements added to 21000 Material masters</a:t>
            </a:r>
            <a:endParaRPr sz="1600" kern="0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3" name="Google Shape;253;p23"/>
          <p:cNvSpPr txBox="1"/>
          <p:nvPr/>
        </p:nvSpPr>
        <p:spPr>
          <a:xfrm>
            <a:off x="8784000" y="1836167"/>
            <a:ext cx="3184000" cy="11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389457" defTabSz="1219170">
              <a:buClr>
                <a:srgbClr val="000000"/>
              </a:buClr>
              <a:buSzPts val="1000"/>
              <a:buFont typeface="Open Sans"/>
              <a:buChar char="●"/>
            </a:pPr>
            <a:r>
              <a:rPr lang="en-US" kern="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546 </a:t>
            </a:r>
            <a:r>
              <a:rPr lang="en-US" sz="1600" kern="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QHSE</a:t>
            </a:r>
            <a:r>
              <a:rPr lang="en-US" kern="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tender submissions reviewed</a:t>
            </a:r>
            <a:endParaRPr kern="0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4" name="Google Shape;254;p23"/>
          <p:cNvSpPr txBox="1"/>
          <p:nvPr/>
        </p:nvSpPr>
        <p:spPr>
          <a:xfrm>
            <a:off x="8784000" y="3244233"/>
            <a:ext cx="3184000" cy="11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389457" defTabSz="1219170">
              <a:buClr>
                <a:srgbClr val="000000"/>
              </a:buClr>
              <a:buSzPts val="1000"/>
              <a:buFont typeface="Open Sans"/>
              <a:buChar char="●"/>
            </a:pPr>
            <a:r>
              <a:rPr lang="en-US" kern="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5067 Receipt</a:t>
            </a:r>
            <a:r>
              <a:rPr lang="en-US" sz="2000" kern="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kern="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Inspection Shipments</a:t>
            </a:r>
            <a:endParaRPr kern="0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5" name="Google Shape;255;p23"/>
          <p:cNvSpPr txBox="1"/>
          <p:nvPr/>
        </p:nvSpPr>
        <p:spPr>
          <a:xfrm>
            <a:off x="8784000" y="5012279"/>
            <a:ext cx="3184000" cy="11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389457" defTabSz="1219170">
              <a:buClr>
                <a:srgbClr val="000000"/>
              </a:buClr>
              <a:buSzPts val="1000"/>
              <a:buFont typeface="Open Sans"/>
              <a:buChar char="●"/>
            </a:pPr>
            <a:r>
              <a:rPr lang="en-GB" kern="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157 Supplier QPR’s attended</a:t>
            </a:r>
            <a:endParaRPr kern="0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56" name="Google Shape;256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8267" y="1779967"/>
            <a:ext cx="608399" cy="608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6936" y="5107216"/>
            <a:ext cx="608399" cy="608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173033" y="1678367"/>
            <a:ext cx="811600" cy="81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2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173033" y="3241671"/>
            <a:ext cx="811603" cy="577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2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188800" y="5072507"/>
            <a:ext cx="811597" cy="807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2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" y="5801451"/>
            <a:ext cx="12191996" cy="1056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BF7B778-FAC7-8E0B-D52C-49909E24331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940" y="3399496"/>
            <a:ext cx="707901" cy="767566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11199D0F-C8CE-AD65-FBAB-4604EF27B6E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00" y="5070652"/>
            <a:ext cx="811597" cy="730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71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Roboto</vt:lpstr>
      <vt:lpstr>Material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Robbie Owen</dc:creator>
  <cp:lastModifiedBy>Robert Owen</cp:lastModifiedBy>
  <cp:revision>5</cp:revision>
  <dcterms:created xsi:type="dcterms:W3CDTF">2022-08-17T08:57:15Z</dcterms:created>
  <dcterms:modified xsi:type="dcterms:W3CDTF">2024-04-05T10:59:59Z</dcterms:modified>
</cp:coreProperties>
</file>